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1"/>
  </p:notesMasterIdLst>
  <p:sldIdLst>
    <p:sldId id="256" r:id="rId2"/>
    <p:sldId id="258" r:id="rId3"/>
    <p:sldId id="259" r:id="rId4"/>
    <p:sldId id="311" r:id="rId5"/>
    <p:sldId id="312" r:id="rId6"/>
    <p:sldId id="261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6" r:id="rId15"/>
    <p:sldId id="317" r:id="rId16"/>
    <p:sldId id="314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43" r:id="rId27"/>
    <p:sldId id="327" r:id="rId28"/>
    <p:sldId id="328" r:id="rId29"/>
    <p:sldId id="329" r:id="rId30"/>
    <p:sldId id="334" r:id="rId31"/>
    <p:sldId id="332" r:id="rId32"/>
    <p:sldId id="333" r:id="rId33"/>
    <p:sldId id="335" r:id="rId34"/>
    <p:sldId id="336" r:id="rId35"/>
    <p:sldId id="337" r:id="rId36"/>
    <p:sldId id="338" r:id="rId37"/>
    <p:sldId id="330" r:id="rId38"/>
    <p:sldId id="344" r:id="rId39"/>
    <p:sldId id="339" r:id="rId40"/>
    <p:sldId id="340" r:id="rId41"/>
    <p:sldId id="341" r:id="rId42"/>
    <p:sldId id="342" r:id="rId43"/>
    <p:sldId id="345" r:id="rId44"/>
    <p:sldId id="346" r:id="rId45"/>
    <p:sldId id="349" r:id="rId46"/>
    <p:sldId id="350" r:id="rId47"/>
    <p:sldId id="347" r:id="rId48"/>
    <p:sldId id="348" r:id="rId49"/>
    <p:sldId id="351" r:id="rId5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52"/>
    </p:embeddedFont>
    <p:embeddedFont>
      <p:font typeface="Mulish" pitchFamily="2" charset="77"/>
      <p:regular r:id="rId53"/>
      <p:bold r:id="rId54"/>
      <p:italic r:id="rId55"/>
      <p:boldItalic r:id="rId56"/>
    </p:embeddedFont>
    <p:embeddedFont>
      <p:font typeface="Quicksand" pitchFamily="2" charset="7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5D84A3-443E-465C-80C1-0E50A9D05BA2}">
  <a:tblStyle styleId="{A35D84A3-443E-465C-80C1-0E50A9D05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4"/>
    <p:restoredTop sz="94681"/>
  </p:normalViewPr>
  <p:slideViewPr>
    <p:cSldViewPr snapToGrid="0">
      <p:cViewPr varScale="1">
        <p:scale>
          <a:sx n="154" d="100"/>
          <a:sy n="154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84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8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76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3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03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40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63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24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01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456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396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730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91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565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39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549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907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01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70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567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364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41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42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50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455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82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443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77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55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86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68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932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860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372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910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0610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684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959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631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08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5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94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8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9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" name="Google Shape;20;p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2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3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6" hasCustomPrompt="1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8" hasCustomPrompt="1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9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3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4" hasCustomPrompt="1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5" hasCustomPrompt="1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6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7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8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9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0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1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7" name="Google Shape;117;p1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1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5" name="Google Shape;125;p1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" name="Google Shape;127;p1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8" name="Google Shape;128;p1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dk2"/>
                </a:solidFill>
              </a:defRPr>
            </a:lvl1pPr>
            <a:lvl2pPr lvl="1" algn="ctr" rtl="0">
              <a:buNone/>
              <a:defRPr>
                <a:solidFill>
                  <a:schemeClr val="dk2"/>
                </a:solidFill>
              </a:defRPr>
            </a:lvl2pPr>
            <a:lvl3pPr lvl="2" algn="ctr" rtl="0">
              <a:buNone/>
              <a:defRPr>
                <a:solidFill>
                  <a:schemeClr val="dk2"/>
                </a:solidFill>
              </a:defRPr>
            </a:lvl3pPr>
            <a:lvl4pPr lvl="3" algn="ctr" rtl="0">
              <a:buNone/>
              <a:defRPr>
                <a:solidFill>
                  <a:schemeClr val="dk2"/>
                </a:solidFill>
              </a:defRPr>
            </a:lvl4pPr>
            <a:lvl5pPr lvl="4" algn="ctr" rtl="0">
              <a:buNone/>
              <a:defRPr>
                <a:solidFill>
                  <a:schemeClr val="dk2"/>
                </a:solidFill>
              </a:defRPr>
            </a:lvl5pPr>
            <a:lvl6pPr lvl="5" algn="ctr" rtl="0">
              <a:buNone/>
              <a:defRPr>
                <a:solidFill>
                  <a:schemeClr val="dk2"/>
                </a:solidFill>
              </a:defRPr>
            </a:lvl6pPr>
            <a:lvl7pPr lvl="6" algn="ctr" rtl="0">
              <a:buNone/>
              <a:defRPr>
                <a:solidFill>
                  <a:schemeClr val="dk2"/>
                </a:solidFill>
              </a:defRPr>
            </a:lvl7pPr>
            <a:lvl8pPr lvl="7" algn="ctr" rtl="0">
              <a:buNone/>
              <a:defRPr>
                <a:solidFill>
                  <a:schemeClr val="dk2"/>
                </a:solidFill>
              </a:defRPr>
            </a:lvl8pPr>
            <a:lvl9pPr lvl="8" algn="ctr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969900" y="3387600"/>
            <a:ext cx="7204200" cy="5319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969900" y="1312625"/>
            <a:ext cx="7204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" name="Google Shape;263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6" name="Google Shape;266;p24"/>
          <p:cNvSpPr txBox="1">
            <a:spLocks noGrp="1"/>
          </p:cNvSpPr>
          <p:nvPr>
            <p:ph type="sldNum" idx="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chemeClr val="lt1"/>
                </a:solidFill>
              </a:defRPr>
            </a:lvl1pPr>
            <a:lvl2pPr lvl="1" algn="ctr" rtl="0">
              <a:buNone/>
              <a:defRPr>
                <a:solidFill>
                  <a:schemeClr val="lt1"/>
                </a:solidFill>
              </a:defRPr>
            </a:lvl2pPr>
            <a:lvl3pPr lvl="2" algn="ctr" rtl="0">
              <a:buNone/>
              <a:defRPr>
                <a:solidFill>
                  <a:schemeClr val="lt1"/>
                </a:solidFill>
              </a:defRPr>
            </a:lvl3pPr>
            <a:lvl4pPr lvl="3" algn="ctr" rtl="0">
              <a:buNone/>
              <a:defRPr>
                <a:solidFill>
                  <a:schemeClr val="lt1"/>
                </a:solidFill>
              </a:defRPr>
            </a:lvl4pPr>
            <a:lvl5pPr lvl="4" algn="ctr" rtl="0">
              <a:buNone/>
              <a:defRPr>
                <a:solidFill>
                  <a:schemeClr val="lt1"/>
                </a:solidFill>
              </a:defRPr>
            </a:lvl5pPr>
            <a:lvl6pPr lvl="5" algn="ctr" rtl="0">
              <a:buNone/>
              <a:defRPr>
                <a:solidFill>
                  <a:schemeClr val="lt1"/>
                </a:solidFill>
              </a:defRPr>
            </a:lvl6pPr>
            <a:lvl7pPr lvl="6" algn="ctr" rtl="0">
              <a:buNone/>
              <a:defRPr>
                <a:solidFill>
                  <a:schemeClr val="lt1"/>
                </a:solidFill>
              </a:defRPr>
            </a:lvl7pPr>
            <a:lvl8pPr lvl="7" algn="ctr" rtl="0">
              <a:buNone/>
              <a:defRPr>
                <a:solidFill>
                  <a:schemeClr val="lt1"/>
                </a:solidFill>
              </a:defRPr>
            </a:lvl8pPr>
            <a:lvl9pPr lvl="8" algn="ctr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2" name="Google Shape;272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" name="Google Shape;274;p25"/>
          <p:cNvCxnSpPr/>
          <p:nvPr/>
        </p:nvCxnSpPr>
        <p:spPr>
          <a:xfrm rot="10800000" flipH="1">
            <a:off x="347659" y="4749851"/>
            <a:ext cx="8448600" cy="3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sz="30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>
            <a:spLocks noGrp="1"/>
          </p:cNvSpPr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dirty="0"/>
              <a:t>Edit Hair </a:t>
            </a:r>
            <a:r>
              <a:rPr lang="en" sz="5900" dirty="0">
                <a:solidFill>
                  <a:schemeClr val="dk2"/>
                </a:solidFill>
              </a:rPr>
              <a:t>with image and text</a:t>
            </a:r>
            <a:endParaRPr sz="5900" dirty="0">
              <a:solidFill>
                <a:schemeClr val="dk2"/>
              </a:solidFill>
            </a:endParaRPr>
          </a:p>
        </p:txBody>
      </p:sp>
      <p:cxnSp>
        <p:nvCxnSpPr>
          <p:cNvPr id="287" name="Google Shape;287;p29"/>
          <p:cNvCxnSpPr/>
          <p:nvPr/>
        </p:nvCxnSpPr>
        <p:spPr>
          <a:xfrm rot="10800000" flipH="1">
            <a:off x="1600600" y="2544888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8" name="Google Shape;288;p29"/>
          <p:cNvCxnSpPr/>
          <p:nvPr/>
        </p:nvCxnSpPr>
        <p:spPr>
          <a:xfrm rot="10800000" flipH="1">
            <a:off x="1600600" y="1348663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9" name="Google Shape;289;p29"/>
          <p:cNvSpPr/>
          <p:nvPr/>
        </p:nvSpPr>
        <p:spPr>
          <a:xfrm>
            <a:off x="2422825" y="186552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6733600" y="1865525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5;p29">
            <a:extLst>
              <a:ext uri="{FF2B5EF4-FFF2-40B4-BE49-F238E27FC236}">
                <a16:creationId xmlns:a16="http://schemas.microsoft.com/office/drawing/2014/main" id="{94CF97FF-6197-74F3-BCDD-68B12B645A68}"/>
              </a:ext>
            </a:extLst>
          </p:cNvPr>
          <p:cNvSpPr txBox="1">
            <a:spLocks/>
          </p:cNvSpPr>
          <p:nvPr/>
        </p:nvSpPr>
        <p:spPr>
          <a:xfrm>
            <a:off x="1600600" y="3973461"/>
            <a:ext cx="5925600" cy="50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7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Quicksand"/>
              <a:buNone/>
              <a:defRPr sz="52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1200" b="1" dirty="0"/>
              <a:t>Sinh viên: Lê Hồng Quân</a:t>
            </a:r>
            <a:endParaRPr lang="en-US" sz="12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2723" y="564582"/>
            <a:ext cx="6438553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Latent-Space Manipulation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0AF3D-005A-F315-A63F-947401A5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93" y="1381705"/>
            <a:ext cx="6114011" cy="26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1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StyleGAN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18C0E-BA2B-FB76-60CD-CA8AA146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8" y="1136657"/>
            <a:ext cx="5567344" cy="34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9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Network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6AD0A9E4-A0D7-D87C-29DA-7DA63A2D77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F307B-122B-7C43-465B-26B6C87C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97" y="1171812"/>
            <a:ext cx="3106300" cy="3423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5E4309-B755-C2C5-0E22-3FEB6198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439119"/>
            <a:ext cx="4075194" cy="5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199" y="548576"/>
            <a:ext cx="3677397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Synthesis Network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6AD0A9E4-A0D7-D87C-29DA-7DA63A2D77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F307B-122B-7C43-465B-26B6C87C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98" y="1171812"/>
            <a:ext cx="3106300" cy="3423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599E-E7EF-F9C0-3025-50F67F77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49" y="2051639"/>
            <a:ext cx="5480758" cy="13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1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199" y="548576"/>
            <a:ext cx="3677397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CLIP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6AD0A9E4-A0D7-D87C-29DA-7DA63A2D77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7A69F-C725-F8A0-1936-788892C7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1" y="1215574"/>
            <a:ext cx="8539497" cy="31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700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Method</a:t>
            </a:r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3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32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9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F6838-A39D-A35B-61E5-381F4D25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5597"/>
            <a:ext cx="7772400" cy="29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0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4e encoder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83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4355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5879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C14F0-8F42-C089-B29E-5C74B179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23" y="1292373"/>
            <a:ext cx="6823953" cy="144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8B48E-75A4-64B2-933B-965EF3E32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23" y="2740363"/>
            <a:ext cx="6823954" cy="15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9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4e encoder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283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4355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5879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C14F0-8F42-C089-B29E-5C74B179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23" y="1292373"/>
            <a:ext cx="6823953" cy="144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CBA04E-934B-7124-8B5E-71080236F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23" y="2740363"/>
            <a:ext cx="6823954" cy="15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4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4e encoder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C14F0-8F42-C089-B29E-5C74B179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23" y="1519352"/>
            <a:ext cx="6823953" cy="144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2C664-697D-FA2C-2213-E16941C5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023" y="2967342"/>
            <a:ext cx="6823953" cy="79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5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0" name="Google Shape;310;p31"/>
          <p:cNvSpPr txBox="1">
            <a:spLocks noGrp="1"/>
          </p:cNvSpPr>
          <p:nvPr>
            <p:ph type="title" idx="5"/>
          </p:nvPr>
        </p:nvSpPr>
        <p:spPr>
          <a:xfrm>
            <a:off x="713225" y="1141288"/>
            <a:ext cx="6561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6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7"/>
          </p:nvPr>
        </p:nvSpPr>
        <p:spPr>
          <a:xfrm>
            <a:off x="713225" y="2994063"/>
            <a:ext cx="6561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8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title" idx="14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title" idx="15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16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Problem Statement</a:t>
            </a:r>
            <a:endParaRPr sz="1600" dirty="0"/>
          </a:p>
        </p:txBody>
      </p:sp>
      <p:sp>
        <p:nvSpPr>
          <p:cNvPr id="319" name="Google Shape;319;p31"/>
          <p:cNvSpPr txBox="1">
            <a:spLocks noGrp="1"/>
          </p:cNvSpPr>
          <p:nvPr>
            <p:ph type="subTitle" idx="17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Experiment</a:t>
            </a:r>
            <a:endParaRPr sz="1600" dirty="0"/>
          </a:p>
        </p:txBody>
      </p:sp>
      <p:sp>
        <p:nvSpPr>
          <p:cNvPr id="320" name="Google Shape;320;p31"/>
          <p:cNvSpPr txBox="1">
            <a:spLocks noGrp="1"/>
          </p:cNvSpPr>
          <p:nvPr>
            <p:ph type="subTitle" idx="18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Further Experiment</a:t>
            </a:r>
            <a:endParaRPr sz="1600" dirty="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19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Background</a:t>
            </a:r>
            <a:endParaRPr sz="1600" dirty="0"/>
          </a:p>
        </p:txBody>
      </p:sp>
      <p:sp>
        <p:nvSpPr>
          <p:cNvPr id="322" name="Google Shape;322;p31"/>
          <p:cNvSpPr txBox="1">
            <a:spLocks noGrp="1"/>
          </p:cNvSpPr>
          <p:nvPr>
            <p:ph type="subTitle" idx="20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Evaluation</a:t>
            </a:r>
            <a:endParaRPr sz="1600" dirty="0"/>
          </a:p>
        </p:txBody>
      </p:sp>
      <p:sp>
        <p:nvSpPr>
          <p:cNvPr id="323" name="Google Shape;323;p31"/>
          <p:cNvSpPr txBox="1">
            <a:spLocks noGrp="1"/>
          </p:cNvSpPr>
          <p:nvPr>
            <p:ph type="subTitle" idx="21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Method</a:t>
            </a:r>
            <a:endParaRPr sz="1600"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4e encoder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C7A93-A7EB-6DA7-50A5-BF6BECF56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5" y="1718688"/>
            <a:ext cx="4153353" cy="1556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817D6-AF6B-BB62-A177-F993EF35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604" y="1189679"/>
            <a:ext cx="2803743" cy="276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7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4e encoder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36422-6E77-BA01-FD0A-72D305B7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7219"/>
            <a:ext cx="7772400" cy="27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HairClip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AD4F-2291-1F45-21D0-0379CF63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85" y="1134764"/>
            <a:ext cx="5340029" cy="2137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9AABE-F2AE-1728-CCAB-13BCF308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615" y="3272142"/>
            <a:ext cx="6290768" cy="11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3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HairClip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AD4F-2291-1F45-21D0-0379CF63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85" y="1134764"/>
            <a:ext cx="5340029" cy="213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9EFC-8A55-65A9-5CB7-3C9E7185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272142"/>
            <a:ext cx="7772400" cy="762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6F0C9-A533-3818-EABB-43DE51FD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3979943"/>
            <a:ext cx="7772400" cy="7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29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HairClip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CAD4F-2291-1F45-21D0-0379CF63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85" y="1134764"/>
            <a:ext cx="5340029" cy="213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9EFC-8A55-65A9-5CB7-3C9E7185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272142"/>
            <a:ext cx="7772400" cy="762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6F0C9-A533-3818-EABB-43DE51FD7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3979943"/>
            <a:ext cx="7772400" cy="7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E4e-demo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DD405-CD1E-6E4A-B8B5-B1D970CE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08" y="1238159"/>
            <a:ext cx="5896583" cy="1495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8F398-002C-9DA5-9E4D-02C9EED1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708" y="2733364"/>
            <a:ext cx="5902196" cy="15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E4e-demo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06AFE-11CC-DE80-1229-03FD9BC5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96" y="1234303"/>
            <a:ext cx="5959832" cy="149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14443-45A7-E21C-835D-8CE7BA5D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96" y="2733364"/>
            <a:ext cx="5959832" cy="14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7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E4e-demo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AFF18-C676-0688-9214-978BFF4A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0" y="1291784"/>
            <a:ext cx="3495848" cy="1679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59E4-0805-45C2-AD5F-B5F35F2E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140" y="3013708"/>
            <a:ext cx="3495848" cy="1662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306C3-1F19-B53E-EC4B-E090C9BFF504}"/>
              </a:ext>
            </a:extLst>
          </p:cNvPr>
          <p:cNvSpPr txBox="1"/>
          <p:nvPr/>
        </p:nvSpPr>
        <p:spPr>
          <a:xfrm>
            <a:off x="5136205" y="1549941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curtained hair hairstyle</a:t>
            </a:r>
          </a:p>
          <a:p>
            <a:r>
              <a:rPr lang="en-US" dirty="0">
                <a:latin typeface="Menlo" panose="020B0609030804020204" pitchFamily="49" charset="0"/>
              </a:rPr>
              <a:t>red</a:t>
            </a:r>
            <a:endParaRPr lang="en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25C2E-032A-B87F-A7EF-71958D6F1B85}"/>
              </a:ext>
            </a:extLst>
          </p:cNvPr>
          <p:cNvSpPr txBox="1"/>
          <p:nvPr/>
        </p:nvSpPr>
        <p:spPr>
          <a:xfrm>
            <a:off x="5136204" y="3321878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shingle bob hairstyle</a:t>
            </a:r>
          </a:p>
          <a:p>
            <a:r>
              <a:rPr lang="en-US" dirty="0">
                <a:latin typeface="Menlo" panose="020B0609030804020204" pitchFamily="49" charset="0"/>
              </a:rPr>
              <a:t>yellow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24573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FS-encoder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A0FBB-F547-BBA1-39BF-CFD7AAF80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28" y="1500289"/>
            <a:ext cx="5933544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9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FS-inversion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B8B4C-4E81-4AD8-BEBC-F3FE344E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5" y="1399061"/>
            <a:ext cx="5012569" cy="27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700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Statement</a:t>
            </a:r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3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32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FS-edit</a:t>
            </a:r>
            <a:endParaRPr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3428ECE9-C4E0-643D-E7FB-838368DD5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DBB66-B36A-C05F-F706-713C442A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40" y="1397061"/>
            <a:ext cx="6575120" cy="265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32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700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Experiment</a:t>
            </a:r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3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32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06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Modification</a:t>
            </a:r>
            <a:endParaRPr dirty="0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4FF993D-30A4-8DEF-C910-A9C991DB4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89E23-50EB-B109-14DD-8BD53957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85" y="1526135"/>
            <a:ext cx="5340029" cy="2137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5E369-836A-B549-24C0-532B232ED0EB}"/>
              </a:ext>
            </a:extLst>
          </p:cNvPr>
          <p:cNvSpPr txBox="1"/>
          <p:nvPr/>
        </p:nvSpPr>
        <p:spPr>
          <a:xfrm>
            <a:off x="2652409" y="1796375"/>
            <a:ext cx="836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000" dirty="0">
                <a:solidFill>
                  <a:srgbClr val="FF0000"/>
                </a:solidFill>
              </a:rPr>
              <a:t>FS encoder</a:t>
            </a:r>
          </a:p>
        </p:txBody>
      </p:sp>
    </p:spTree>
    <p:extLst>
      <p:ext uri="{BB962C8B-B14F-4D97-AF65-F5344CB8AC3E}">
        <p14:creationId xmlns:p14="http://schemas.microsoft.com/office/powerpoint/2010/main" val="1660043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 tuning</a:t>
            </a:r>
            <a:endParaRPr dirty="0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4FF993D-30A4-8DEF-C910-A9C991DB4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98993A-C5A3-84D4-06B1-7F006AAD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95" y="1464092"/>
            <a:ext cx="5442209" cy="26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0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 tuning</a:t>
            </a:r>
            <a:endParaRPr dirty="0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4FF993D-30A4-8DEF-C910-A9C991DB4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85DAC-E6C3-453B-252A-21F5B72A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9250"/>
            <a:ext cx="7772400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39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 tuning</a:t>
            </a:r>
            <a:endParaRPr dirty="0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4FF993D-30A4-8DEF-C910-A9C991DB4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90A4B-60B0-5680-FE59-3371E2F1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9" y="1140604"/>
            <a:ext cx="3921771" cy="3494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57B7F-D8FD-A312-D11F-9DAB2991E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140604"/>
            <a:ext cx="3921771" cy="34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26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 tuning</a:t>
            </a:r>
            <a:endParaRPr dirty="0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4FF993D-30A4-8DEF-C910-A9C991DB4B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D2E84-FE50-4818-8490-A06BFC57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166326"/>
            <a:ext cx="4013749" cy="232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8A2BD-92DC-078E-7250-4E67587E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66327"/>
            <a:ext cx="3886201" cy="2322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A5379-1E15-6FA8-0C39-B9F2E507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022" y="3592945"/>
            <a:ext cx="1256211" cy="1001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9A8C7-758F-2EA3-12EC-3DC573DB8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233" y="3587133"/>
            <a:ext cx="1315134" cy="792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1503C-0789-801B-ACA5-5C949E020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" y="3503639"/>
            <a:ext cx="2087116" cy="11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24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FS-demo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5E5EC-BECC-8459-DBD8-AC7A799A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30" y="1179016"/>
            <a:ext cx="6563739" cy="1615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1B3580-A6BE-D7BF-9F1B-6CF0A325E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30" y="2794200"/>
            <a:ext cx="6563739" cy="16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11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FS-demo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AEAFB-CB8B-FD1F-60AB-30B143A8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29" y="1168382"/>
            <a:ext cx="6563740" cy="1625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B8E40-E7BA-93C8-66A1-BDF0CE7BA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29" y="2750958"/>
            <a:ext cx="6563740" cy="16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67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FS-demo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101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6625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8149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306C3-1F19-B53E-EC4B-E090C9BFF504}"/>
              </a:ext>
            </a:extLst>
          </p:cNvPr>
          <p:cNvSpPr txBox="1"/>
          <p:nvPr/>
        </p:nvSpPr>
        <p:spPr>
          <a:xfrm>
            <a:off x="5136205" y="1549941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curtained hair hairstyle</a:t>
            </a:r>
          </a:p>
          <a:p>
            <a:r>
              <a:rPr lang="en-US" dirty="0">
                <a:latin typeface="Menlo" panose="020B0609030804020204" pitchFamily="49" charset="0"/>
              </a:rPr>
              <a:t>red</a:t>
            </a:r>
            <a:endParaRPr lang="en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25C2E-032A-B87F-A7EF-71958D6F1B85}"/>
              </a:ext>
            </a:extLst>
          </p:cNvPr>
          <p:cNvSpPr txBox="1"/>
          <p:nvPr/>
        </p:nvSpPr>
        <p:spPr>
          <a:xfrm>
            <a:off x="5136204" y="3321878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shingle bob hairstyle</a:t>
            </a:r>
          </a:p>
          <a:p>
            <a:r>
              <a:rPr lang="en-US" dirty="0">
                <a:latin typeface="Menlo" panose="020B0609030804020204" pitchFamily="49" charset="0"/>
              </a:rPr>
              <a:t>yellow</a:t>
            </a:r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B9B5B-314E-036F-F76A-9710CD103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28" y="2967342"/>
            <a:ext cx="3495848" cy="1690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9AF84-5C3C-816D-237F-BEF7A7BF5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04" y="1305389"/>
            <a:ext cx="3507254" cy="16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D915FFA-D90E-70DF-0E27-BBF54FC61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590EE-48B5-FB73-9F35-F01FF0C0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5" y="1418484"/>
            <a:ext cx="8633410" cy="27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15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700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Further</a:t>
            </a:r>
            <a:br>
              <a:rPr lang="en-US" sz="3200" dirty="0"/>
            </a:br>
            <a:r>
              <a:rPr lang="en-US" sz="3200" dirty="0"/>
              <a:t>Experiment</a:t>
            </a:r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3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32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78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HairFastGAN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509F9-6119-183C-0B2D-09915A92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8" y="1361262"/>
            <a:ext cx="8534704" cy="24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HairFastGAN</a:t>
            </a:r>
            <a:r>
              <a:rPr lang="en-US" dirty="0"/>
              <a:t>-Demo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F668A6-3EEA-D21E-73E4-6692ADB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2" y="1262667"/>
            <a:ext cx="6404956" cy="1607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8952D-A3F8-8093-BBA0-B72925C6E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22" y="2880330"/>
            <a:ext cx="6404956" cy="15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41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HairFastGAN</a:t>
            </a:r>
            <a:r>
              <a:rPr lang="en-US" dirty="0"/>
              <a:t>-Demo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ECD7A-FF05-C5C7-9CA9-89CC1E0E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2" y="1253165"/>
            <a:ext cx="6404956" cy="1656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69810-148E-CB7D-5EBC-B8608451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22" y="2909395"/>
            <a:ext cx="6404956" cy="16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38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700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Evaluation</a:t>
            </a:r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3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32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22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25FA9-C433-38A6-6E9E-42144D08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181" y="1430134"/>
            <a:ext cx="5625638" cy="25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04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AF65C-04B2-4D12-0F9F-D20DC9CB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5" y="1567065"/>
            <a:ext cx="4336365" cy="1889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52F17-DBFB-5198-1D4E-81062B56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39" y="1567066"/>
            <a:ext cx="4401371" cy="18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04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14834-A477-F9EF-B1DC-B731556F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97624"/>
            <a:ext cx="7772400" cy="32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85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Arcface Loss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7534B-739E-12FE-5EEC-3CBC4786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1524"/>
            <a:ext cx="7772400" cy="20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23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864732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DEFC-1F80-6360-009D-AD9631C19AF8}"/>
              </a:ext>
            </a:extLst>
          </p:cNvPr>
          <p:cNvSpPr txBox="1"/>
          <p:nvPr/>
        </p:nvSpPr>
        <p:spPr>
          <a:xfrm>
            <a:off x="1143000" y="1388810"/>
            <a:ext cx="6858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HairClip:</a:t>
            </a:r>
          </a:p>
          <a:p>
            <a:r>
              <a:rPr lang="en-VN" b="1" dirty="0"/>
              <a:t>	</a:t>
            </a:r>
            <a:r>
              <a:rPr lang="en-VN" dirty="0"/>
              <a:t>https://openaccess.thecvf.com/content/CVPR2022/papers/Wei_HairCLIP_Design_Your_Hair_by_Text_and_Reference_Image_CVPR_2022_paper.pdf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5CA67-E50F-C80E-E8B6-512AA0B7FF8E}"/>
              </a:ext>
            </a:extLst>
          </p:cNvPr>
          <p:cNvSpPr txBox="1"/>
          <p:nvPr/>
        </p:nvSpPr>
        <p:spPr>
          <a:xfrm>
            <a:off x="1143000" y="238565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HairFastGan</a:t>
            </a:r>
            <a:r>
              <a:rPr lang="en-VN" dirty="0"/>
              <a:t>: </a:t>
            </a:r>
          </a:p>
          <a:p>
            <a:r>
              <a:rPr lang="en-VN" dirty="0"/>
              <a:t>	https://arxiv.org/pdf/2404.01094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35444-1C16-C11D-7967-CFF1EBD52D57}"/>
              </a:ext>
            </a:extLst>
          </p:cNvPr>
          <p:cNvSpPr txBox="1"/>
          <p:nvPr/>
        </p:nvSpPr>
        <p:spPr>
          <a:xfrm>
            <a:off x="1143000" y="316704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FS Encoder</a:t>
            </a:r>
          </a:p>
          <a:p>
            <a:r>
              <a:rPr lang="en-VN" dirty="0"/>
              <a:t>	https://arxiv.org/pdf/2202.02183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DEB05-6FEC-FC2E-696B-B12544B66454}"/>
              </a:ext>
            </a:extLst>
          </p:cNvPr>
          <p:cNvSpPr txBox="1"/>
          <p:nvPr/>
        </p:nvSpPr>
        <p:spPr>
          <a:xfrm>
            <a:off x="1143000" y="403003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dirty="0"/>
              <a:t>E4e Encoder</a:t>
            </a:r>
          </a:p>
          <a:p>
            <a:r>
              <a:rPr lang="en-VN" dirty="0"/>
              <a:t>	https://arxiv.org/pdf/2102.02766</a:t>
            </a:r>
          </a:p>
        </p:txBody>
      </p:sp>
    </p:spTree>
    <p:extLst>
      <p:ext uri="{BB962C8B-B14F-4D97-AF65-F5344CB8AC3E}">
        <p14:creationId xmlns:p14="http://schemas.microsoft.com/office/powerpoint/2010/main" val="243136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3579950" y="1854500"/>
            <a:ext cx="37005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Background</a:t>
            </a:r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333" name="Google Shape;333;p32"/>
          <p:cNvCxnSpPr/>
          <p:nvPr/>
        </p:nvCxnSpPr>
        <p:spPr>
          <a:xfrm rot="10800000" flipH="1">
            <a:off x="1600600" y="2910566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4" name="Google Shape;334;p32"/>
          <p:cNvCxnSpPr/>
          <p:nvPr/>
        </p:nvCxnSpPr>
        <p:spPr>
          <a:xfrm rot="10800000" flipH="1">
            <a:off x="1600600" y="1714341"/>
            <a:ext cx="5942700" cy="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5" name="Google Shape;335;p32"/>
          <p:cNvSpPr/>
          <p:nvPr/>
        </p:nvSpPr>
        <p:spPr>
          <a:xfrm>
            <a:off x="32448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7280500" y="2217963"/>
            <a:ext cx="239400" cy="239400"/>
          </a:xfrm>
          <a:prstGeom prst="star4">
            <a:avLst>
              <a:gd name="adj" fmla="val 1572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76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Auto-Encoder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379D6-C417-32F1-1C7A-B527D824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577" y="1564960"/>
            <a:ext cx="5872943" cy="2013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VAE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3599E-A98F-2BCF-C2C5-A4019210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15" y="1174505"/>
            <a:ext cx="3701251" cy="30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9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VAE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92009-3DD6-239D-F3FD-83394618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81" y="1221565"/>
            <a:ext cx="6902038" cy="315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62;p35">
            <a:extLst>
              <a:ext uri="{FF2B5EF4-FFF2-40B4-BE49-F238E27FC236}">
                <a16:creationId xmlns:a16="http://schemas.microsoft.com/office/drawing/2014/main" id="{569E8FC3-CCF4-D794-BB4E-8FE1E92F3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00" y="548576"/>
            <a:ext cx="3495848" cy="4988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</a:t>
            </a:r>
            <a:endParaRPr dirty="0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ACFC39CE-8CE1-C360-51C1-AC39C9FCF6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20F637E-150B-19CB-A45A-C97C73DAF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C23FF-18D8-23DA-ADA9-B4D996E9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98" y="1467367"/>
            <a:ext cx="7067204" cy="26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1475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achelor Thesis by Slidesgo">
  <a:themeElements>
    <a:clrScheme name="Simple Light">
      <a:dk1>
        <a:srgbClr val="5C5C5F"/>
      </a:dk1>
      <a:lt1>
        <a:srgbClr val="CFDEE7"/>
      </a:lt1>
      <a:dk2>
        <a:srgbClr val="809FAF"/>
      </a:dk2>
      <a:lt2>
        <a:srgbClr val="FAFA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249</Words>
  <Application>Microsoft Macintosh PowerPoint</Application>
  <PresentationFormat>On-screen Show (16:9)</PresentationFormat>
  <Paragraphs>133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Quicksand</vt:lpstr>
      <vt:lpstr>Mulish</vt:lpstr>
      <vt:lpstr>Bebas Neue</vt:lpstr>
      <vt:lpstr>Menlo</vt:lpstr>
      <vt:lpstr>Arial</vt:lpstr>
      <vt:lpstr>Elegant Bachelor Thesis by Slidesgo</vt:lpstr>
      <vt:lpstr>Edit Hair with image and text</vt:lpstr>
      <vt:lpstr>Table of contents</vt:lpstr>
      <vt:lpstr>Problem Statement</vt:lpstr>
      <vt:lpstr>Problem</vt:lpstr>
      <vt:lpstr>Background</vt:lpstr>
      <vt:lpstr>Auto-Encoder</vt:lpstr>
      <vt:lpstr>VAE</vt:lpstr>
      <vt:lpstr>VAE</vt:lpstr>
      <vt:lpstr>GAN</vt:lpstr>
      <vt:lpstr>Latent-Space Manipulation</vt:lpstr>
      <vt:lpstr>StyleGAN</vt:lpstr>
      <vt:lpstr>Mapping Network</vt:lpstr>
      <vt:lpstr>Synthesis Network</vt:lpstr>
      <vt:lpstr>CLIP</vt:lpstr>
      <vt:lpstr>Method</vt:lpstr>
      <vt:lpstr>Task</vt:lpstr>
      <vt:lpstr>E4e encoder</vt:lpstr>
      <vt:lpstr>E4e encoder</vt:lpstr>
      <vt:lpstr>E4e encoder</vt:lpstr>
      <vt:lpstr>E4e encoder</vt:lpstr>
      <vt:lpstr>E4e encoder</vt:lpstr>
      <vt:lpstr>HairClip</vt:lpstr>
      <vt:lpstr>HairClip</vt:lpstr>
      <vt:lpstr>HairClip</vt:lpstr>
      <vt:lpstr>E4e-demo</vt:lpstr>
      <vt:lpstr>E4e-demo</vt:lpstr>
      <vt:lpstr>E4e-demo</vt:lpstr>
      <vt:lpstr>FS-encoder</vt:lpstr>
      <vt:lpstr>FS-inversion</vt:lpstr>
      <vt:lpstr>FS-edit</vt:lpstr>
      <vt:lpstr>Experiment</vt:lpstr>
      <vt:lpstr>Modification</vt:lpstr>
      <vt:lpstr>Fine tuning</vt:lpstr>
      <vt:lpstr>Fine tuning</vt:lpstr>
      <vt:lpstr>Fine tuning</vt:lpstr>
      <vt:lpstr>Fine tuning</vt:lpstr>
      <vt:lpstr>FS-demo</vt:lpstr>
      <vt:lpstr>FS-demo</vt:lpstr>
      <vt:lpstr>FS-demo</vt:lpstr>
      <vt:lpstr>Further Experiment</vt:lpstr>
      <vt:lpstr>HairFastGAN</vt:lpstr>
      <vt:lpstr>HairFastGAN-Demo</vt:lpstr>
      <vt:lpstr>HairFastGAN-Demo</vt:lpstr>
      <vt:lpstr>Evaluation</vt:lpstr>
      <vt:lpstr>Dataset</vt:lpstr>
      <vt:lpstr>Dataset</vt:lpstr>
      <vt:lpstr>FID</vt:lpstr>
      <vt:lpstr>Arcface Loss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 Hair with image and text</dc:title>
  <cp:lastModifiedBy>Lê Hồng Quân</cp:lastModifiedBy>
  <cp:revision>5</cp:revision>
  <dcterms:modified xsi:type="dcterms:W3CDTF">2024-05-24T03:20:17Z</dcterms:modified>
</cp:coreProperties>
</file>